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7" r:id="rId2"/>
    <p:sldId id="362" r:id="rId3"/>
    <p:sldId id="363" r:id="rId4"/>
    <p:sldId id="364" r:id="rId5"/>
    <p:sldId id="365" r:id="rId6"/>
    <p:sldId id="366" r:id="rId7"/>
  </p:sldIdLst>
  <p:sldSz cx="9906000" cy="6858000" type="A4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77137DDF-4313-43F3-8E26-FC63ABBD35B1}">
          <p14:sldIdLst>
            <p14:sldId id="267"/>
            <p14:sldId id="362"/>
            <p14:sldId id="363"/>
            <p14:sldId id="364"/>
            <p14:sldId id="365"/>
            <p14:sldId id="3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3" autoAdjust="0"/>
    <p:restoredTop sz="94660"/>
  </p:normalViewPr>
  <p:slideViewPr>
    <p:cSldViewPr>
      <p:cViewPr varScale="1">
        <p:scale>
          <a:sx n="101" d="100"/>
          <a:sy n="101" d="100"/>
        </p:scale>
        <p:origin x="1092" y="7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401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C5B28907-90A7-45C4-91D8-53642BAC034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78AFE52-7B8B-4AD7-A1EA-3F7BEC6CBB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039E1-D2BE-46F4-86EC-F8D0CB3F8BD5}" type="datetimeFigureOut">
              <a:rPr lang="zh-HK" altLang="en-US" smtClean="0"/>
              <a:t>29/8/2022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617E7D5-8DD3-433E-9F8B-CABC0962D7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D770CC9-7C65-4716-B158-C845BA32D6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5C16F-00E1-4BCF-A8B3-3830FFD2CE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28858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E2B7C-8689-4A11-9FC2-D206E6EBDD8E}" type="datetimeFigureOut">
              <a:rPr lang="zh-HK" altLang="en-US" smtClean="0"/>
              <a:t>29/8/2022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A50AA-C22B-41A8-B5F3-475B4A8A831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7833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日期版面配置區 7">
            <a:extLst>
              <a:ext uri="{FF2B5EF4-FFF2-40B4-BE49-F238E27FC236}">
                <a16:creationId xmlns:a16="http://schemas.microsoft.com/office/drawing/2014/main" id="{11CD7B76-7503-4BE9-A29A-21BE0476D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9" name="頁尾版面配置區 8">
            <a:extLst>
              <a:ext uri="{FF2B5EF4-FFF2-40B4-BE49-F238E27FC236}">
                <a16:creationId xmlns:a16="http://schemas.microsoft.com/office/drawing/2014/main" id="{BAF607B6-2B8C-40CF-AE85-321BAE221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投影片編號版面配置區 9">
            <a:extLst>
              <a:ext uri="{FF2B5EF4-FFF2-40B4-BE49-F238E27FC236}">
                <a16:creationId xmlns:a16="http://schemas.microsoft.com/office/drawing/2014/main" id="{6A748A24-C8FF-4D98-A863-5D864D323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1" name="圖片 10" descr="C:\Users\fllee\AppData\Local\Microsoft\Windows\Temporary Internet Files\Content.Word\FHKI Signature name final.jpg">
            <a:extLst>
              <a:ext uri="{FF2B5EF4-FFF2-40B4-BE49-F238E27FC236}">
                <a16:creationId xmlns:a16="http://schemas.microsoft.com/office/drawing/2014/main" id="{A73514DC-FC9E-4EAC-A7FB-53587FAE48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936" y="742185"/>
            <a:ext cx="2413166" cy="503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2" descr="C:\Users\annie.lau\Desktop\BOCHK horizontal.jpg">
            <a:extLst>
              <a:ext uri="{FF2B5EF4-FFF2-40B4-BE49-F238E27FC236}">
                <a16:creationId xmlns:a16="http://schemas.microsoft.com/office/drawing/2014/main" id="{D89437BB-31E0-43B5-9670-16C4172456F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417" y="743107"/>
            <a:ext cx="2469575" cy="523708"/>
          </a:xfrm>
          <a:prstGeom prst="rect">
            <a:avLst/>
          </a:prstGeom>
          <a:noFill/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標題 6">
            <a:extLst>
              <a:ext uri="{FF2B5EF4-FFF2-40B4-BE49-F238E27FC236}">
                <a16:creationId xmlns:a16="http://schemas.microsoft.com/office/drawing/2014/main" id="{88D37D65-8C3C-411F-BE5C-E6FFBA2BC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528" y="2272328"/>
            <a:ext cx="8915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pic>
        <p:nvPicPr>
          <p:cNvPr id="4" name="圖片 3" descr="一張含有 文字 的圖片&#10;&#10;自動產生的描述">
            <a:extLst>
              <a:ext uri="{FF2B5EF4-FFF2-40B4-BE49-F238E27FC236}">
                <a16:creationId xmlns:a16="http://schemas.microsoft.com/office/drawing/2014/main" id="{490ED47A-D3DA-0E8F-B669-62CB2F033CB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80" y="411777"/>
            <a:ext cx="3554070" cy="1143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6977980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zh-TW" altLang="en-US" sz="4400" b="1" kern="1200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 descr="一張含有 文字 的圖片&#10;&#10;自動產生的描述">
            <a:extLst>
              <a:ext uri="{FF2B5EF4-FFF2-40B4-BE49-F238E27FC236}">
                <a16:creationId xmlns:a16="http://schemas.microsoft.com/office/drawing/2014/main" id="{B85CA627-83CB-B431-6E7F-BDDB1FE575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248" y="331802"/>
            <a:ext cx="2489466" cy="8006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 descr="一張含有 文字 的圖片&#10;&#10;自動產生的描述">
            <a:extLst>
              <a:ext uri="{FF2B5EF4-FFF2-40B4-BE49-F238E27FC236}">
                <a16:creationId xmlns:a16="http://schemas.microsoft.com/office/drawing/2014/main" id="{D4A427FE-6585-A6C1-4871-B324649607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248" y="331802"/>
            <a:ext cx="2489466" cy="8006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 descr="一張含有 文字 的圖片&#10;&#10;自動產生的描述">
            <a:extLst>
              <a:ext uri="{FF2B5EF4-FFF2-40B4-BE49-F238E27FC236}">
                <a16:creationId xmlns:a16="http://schemas.microsoft.com/office/drawing/2014/main" id="{E9D7EF87-95CE-DCD1-317B-ADE1F9B857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248" y="331802"/>
            <a:ext cx="2489466" cy="8006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zh-TW" altLang="en-US" sz="4400" b="1" kern="1200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0" name="圖片 9" descr="一張含有 文字 的圖片&#10;&#10;自動產生的描述">
            <a:extLst>
              <a:ext uri="{FF2B5EF4-FFF2-40B4-BE49-F238E27FC236}">
                <a16:creationId xmlns:a16="http://schemas.microsoft.com/office/drawing/2014/main" id="{7E599890-9D12-CA6F-6B2F-CEB1DB2D84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248" y="331802"/>
            <a:ext cx="2489466" cy="8006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zh-TW" altLang="en-US" sz="4400" b="1" kern="1200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 descr="一張含有 文字 的圖片&#10;&#10;自動產生的描述">
            <a:extLst>
              <a:ext uri="{FF2B5EF4-FFF2-40B4-BE49-F238E27FC236}">
                <a16:creationId xmlns:a16="http://schemas.microsoft.com/office/drawing/2014/main" id="{FFF21263-7CB5-9101-65D0-EC0E7687AD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248" y="331802"/>
            <a:ext cx="2489466" cy="8006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1F8B13EE-EA49-476B-BB5D-E5B2077C3D93}"/>
              </a:ext>
            </a:extLst>
          </p:cNvPr>
          <p:cNvGrpSpPr/>
          <p:nvPr userDrawn="1"/>
        </p:nvGrpSpPr>
        <p:grpSpPr>
          <a:xfrm>
            <a:off x="0" y="4769770"/>
            <a:ext cx="9906000" cy="2088230"/>
            <a:chOff x="19783" y="4207585"/>
            <a:chExt cx="12600892" cy="2655703"/>
          </a:xfrm>
        </p:grpSpPr>
        <p:pic>
          <p:nvPicPr>
            <p:cNvPr id="8" name="圖片 7">
              <a:extLst>
                <a:ext uri="{FF2B5EF4-FFF2-40B4-BE49-F238E27FC236}">
                  <a16:creationId xmlns:a16="http://schemas.microsoft.com/office/drawing/2014/main" id="{768C0FFB-3C85-407D-A5BD-27AF9A3A042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83" y="4207585"/>
              <a:ext cx="8147482" cy="2655703"/>
            </a:xfrm>
            <a:prstGeom prst="rect">
              <a:avLst/>
            </a:prstGeom>
          </p:spPr>
        </p:pic>
        <p:pic>
          <p:nvPicPr>
            <p:cNvPr id="9" name="圖片 8">
              <a:extLst>
                <a:ext uri="{FF2B5EF4-FFF2-40B4-BE49-F238E27FC236}">
                  <a16:creationId xmlns:a16="http://schemas.microsoft.com/office/drawing/2014/main" id="{0888B95A-3425-4D28-B339-A3968A8994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34"/>
            <a:stretch/>
          </p:blipFill>
          <p:spPr>
            <a:xfrm>
              <a:off x="6667598" y="4207585"/>
              <a:ext cx="5953077" cy="2655703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lang="zh-TW" altLang="en-US" sz="4400" b="1" kern="1200" dirty="0">
          <a:solidFill>
            <a:schemeClr val="accent3">
              <a:lumMod val="50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C069C93D-7122-49BF-B327-D630C6F93281}"/>
              </a:ext>
            </a:extLst>
          </p:cNvPr>
          <p:cNvSpPr/>
          <p:nvPr/>
        </p:nvSpPr>
        <p:spPr>
          <a:xfrm>
            <a:off x="128464" y="6446945"/>
            <a:ext cx="290977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TW" altLang="en-US" sz="2000" b="1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申請編號</a:t>
            </a:r>
            <a:r>
              <a:rPr lang="en-US" altLang="zh-TW" sz="2000" b="1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2022-</a:t>
            </a:r>
            <a:r>
              <a:rPr lang="en-US" altLang="zh-TW" sz="2000" b="1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XXXXX</a:t>
            </a:r>
            <a:endParaRPr lang="zh-HK" altLang="en-US" sz="2000" b="1" dirty="0">
              <a:solidFill>
                <a:srgbClr val="FF0000"/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BD9A864F-1D9B-4E30-B643-91BF3E60658E}"/>
              </a:ext>
            </a:extLst>
          </p:cNvPr>
          <p:cNvSpPr txBox="1"/>
          <p:nvPr/>
        </p:nvSpPr>
        <p:spPr>
          <a:xfrm>
            <a:off x="1496616" y="2564904"/>
            <a:ext cx="73088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4000" b="1" i="0" dirty="0">
                <a:solidFill>
                  <a:srgbClr val="3D5E3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一帶一路環保領先嘉許獎</a:t>
            </a:r>
            <a:endParaRPr lang="zh-TW" altLang="en-US" sz="4000" b="0" i="0" dirty="0">
              <a:solidFill>
                <a:srgbClr val="3D5E3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3DF3183B-6FA3-421C-96CB-B3A3B23C816C}"/>
              </a:ext>
            </a:extLst>
          </p:cNvPr>
          <p:cNvSpPr txBox="1"/>
          <p:nvPr/>
        </p:nvSpPr>
        <p:spPr>
          <a:xfrm>
            <a:off x="2100814" y="3441195"/>
            <a:ext cx="61004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40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公司名稱</a:t>
            </a:r>
            <a:r>
              <a:rPr lang="en-US" altLang="zh-TW" sz="40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40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CA2DB952-4449-420F-8121-E24DFB27F9A1}"/>
              </a:ext>
            </a:extLst>
          </p:cNvPr>
          <p:cNvSpPr txBox="1"/>
          <p:nvPr/>
        </p:nvSpPr>
        <p:spPr>
          <a:xfrm>
            <a:off x="2100814" y="4115977"/>
            <a:ext cx="61004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40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分公司名稱</a:t>
            </a:r>
            <a:r>
              <a:rPr lang="en-US" altLang="zh-TW" sz="40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40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481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5C72F5-2B5D-4411-8C73-AAD655604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 </a:t>
            </a:r>
            <a:r>
              <a:rPr lang="en-US" altLang="zh-HK" dirty="0"/>
              <a:t>1 </a:t>
            </a:r>
            <a:r>
              <a:rPr lang="zh-HK" altLang="en-US" dirty="0"/>
              <a:t>環保願景</a:t>
            </a: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922121F3-3F34-496E-AA99-9B46C1BF4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zh-HK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302770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5C72F5-2B5D-4411-8C73-AAD655604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 </a:t>
            </a:r>
            <a:r>
              <a:rPr lang="zh-TW" altLang="en-US" dirty="0"/>
              <a:t>推行環保的地區</a:t>
            </a: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922121F3-3F34-496E-AA99-9B46C1BF4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zh-HK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876406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5C72F5-2B5D-4411-8C73-AAD655604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4400" kern="100" dirty="0">
                <a:effectLst/>
                <a:cs typeface="Times New Roman" panose="02020603050405020304" pitchFamily="18" charset="0"/>
              </a:rPr>
              <a:t>3 </a:t>
            </a:r>
            <a:r>
              <a:rPr lang="zh-TW" altLang="zh-HK" sz="4400" kern="100" dirty="0">
                <a:effectLst/>
                <a:cs typeface="Times New Roman" panose="02020603050405020304" pitchFamily="18" charset="0"/>
              </a:rPr>
              <a:t>環保項目</a:t>
            </a:r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922121F3-3F34-496E-AA99-9B46C1BF4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1800" kern="100" dirty="0">
                <a:cs typeface="Times New Roman" panose="02020603050405020304" pitchFamily="18" charset="0"/>
              </a:rPr>
              <a:t>針對在</a:t>
            </a:r>
            <a:r>
              <a:rPr lang="zh-TW" altLang="en-US" sz="1800" kern="100">
                <a:cs typeface="Times New Roman" panose="02020603050405020304" pitchFamily="18" charset="0"/>
              </a:rPr>
              <a:t>一帶一路地區</a:t>
            </a:r>
            <a:r>
              <a:rPr lang="zh-TW" altLang="zh-HK" sz="1800" kern="100" dirty="0">
                <a:cs typeface="Times New Roman" panose="02020603050405020304" pitchFamily="18" charset="0"/>
              </a:rPr>
              <a:t>所推行的環保項目</a:t>
            </a:r>
            <a:r>
              <a:rPr lang="zh-TW" altLang="en-US" sz="1800" kern="100" dirty="0">
                <a:cs typeface="Times New Roman" panose="02020603050405020304" pitchFamily="18" charset="0"/>
              </a:rPr>
              <a:t>，類別請參考</a:t>
            </a:r>
            <a:r>
              <a:rPr lang="zh-TW" altLang="zh-HK" sz="1800" kern="100" dirty="0">
                <a:effectLst/>
                <a:cs typeface="Times New Roman" panose="02020603050405020304" pitchFamily="18" charset="0"/>
              </a:rPr>
              <a:t>表格上的</a:t>
            </a:r>
            <a:r>
              <a:rPr lang="en-US" altLang="zh-HK" sz="1800" kern="100" dirty="0">
                <a:effectLst/>
                <a:cs typeface="Times New Roman" panose="02020603050405020304" pitchFamily="18" charset="0"/>
              </a:rPr>
              <a:t>9</a:t>
            </a:r>
            <a:r>
              <a:rPr lang="zh-TW" altLang="zh-HK" sz="1800" kern="100" dirty="0">
                <a:effectLst/>
                <a:cs typeface="Times New Roman" panose="02020603050405020304" pitchFamily="18" charset="0"/>
              </a:rPr>
              <a:t>項分類</a:t>
            </a:r>
            <a:endParaRPr lang="en-US" altLang="zh-TW" sz="1800" kern="100" dirty="0">
              <a:effectLst/>
              <a:cs typeface="Times New Roman" panose="02020603050405020304" pitchFamily="18" charset="0"/>
            </a:endParaRPr>
          </a:p>
          <a:p>
            <a:pPr marL="576000" algn="l">
              <a:buFont typeface="+mj-lt"/>
              <a:buAutoNum type="arabicPeriod"/>
            </a:pPr>
            <a:r>
              <a:rPr lang="zh-TW" altLang="en-US" sz="1400" b="0" i="0" dirty="0">
                <a:effectLst/>
                <a:latin typeface="Nunito Sans"/>
              </a:rPr>
              <a:t>節省能源</a:t>
            </a:r>
          </a:p>
          <a:p>
            <a:pPr marL="576000" algn="l">
              <a:buFont typeface="+mj-lt"/>
              <a:buAutoNum type="arabicPeriod"/>
            </a:pPr>
            <a:r>
              <a:rPr lang="zh-TW" altLang="en-US" sz="1400" b="0" i="0" dirty="0">
                <a:effectLst/>
                <a:latin typeface="Nunito Sans"/>
              </a:rPr>
              <a:t>水資源管理</a:t>
            </a:r>
          </a:p>
          <a:p>
            <a:pPr marL="576000" algn="l">
              <a:buFont typeface="+mj-lt"/>
              <a:buAutoNum type="arabicPeriod"/>
            </a:pPr>
            <a:r>
              <a:rPr lang="zh-TW" altLang="en-US" sz="1400" b="0" i="0" dirty="0">
                <a:effectLst/>
                <a:latin typeface="Nunito Sans"/>
              </a:rPr>
              <a:t>廢物減少及重用</a:t>
            </a:r>
          </a:p>
          <a:p>
            <a:pPr marL="576000" algn="l">
              <a:buFont typeface="+mj-lt"/>
              <a:buAutoNum type="arabicPeriod"/>
            </a:pPr>
            <a:r>
              <a:rPr lang="zh-TW" altLang="en-US" sz="1400" b="0" i="0" dirty="0">
                <a:effectLst/>
                <a:latin typeface="Nunito Sans"/>
              </a:rPr>
              <a:t>資源回收</a:t>
            </a:r>
          </a:p>
          <a:p>
            <a:pPr marL="576000" algn="l">
              <a:buFont typeface="+mj-lt"/>
              <a:buAutoNum type="arabicPeriod"/>
            </a:pPr>
            <a:r>
              <a:rPr lang="zh-TW" altLang="en-US" sz="1400" b="0" i="0" dirty="0">
                <a:effectLst/>
                <a:latin typeface="Nunito Sans"/>
              </a:rPr>
              <a:t>廢氣排放</a:t>
            </a:r>
          </a:p>
          <a:p>
            <a:pPr marL="576000" algn="l">
              <a:buFont typeface="+mj-lt"/>
              <a:buAutoNum type="arabicPeriod"/>
            </a:pPr>
            <a:r>
              <a:rPr lang="zh-TW" altLang="en-US" sz="1400" b="0" i="0" dirty="0">
                <a:effectLst/>
                <a:latin typeface="Nunito Sans"/>
              </a:rPr>
              <a:t>噪音消減</a:t>
            </a:r>
          </a:p>
          <a:p>
            <a:pPr marL="576000" algn="l">
              <a:buFont typeface="+mj-lt"/>
              <a:buAutoNum type="arabicPeriod"/>
            </a:pPr>
            <a:r>
              <a:rPr lang="zh-TW" altLang="en-US" sz="1400" i="0" dirty="0">
                <a:effectLst/>
                <a:latin typeface="Nunito Sans"/>
              </a:rPr>
              <a:t>環保管理 </a:t>
            </a:r>
            <a:r>
              <a:rPr lang="en-US" altLang="zh-TW" sz="1400" b="1" i="0" dirty="0">
                <a:effectLst/>
                <a:latin typeface="Nunito Sans"/>
              </a:rPr>
              <a:t>– </a:t>
            </a:r>
            <a:r>
              <a:rPr lang="en-US" altLang="zh-TW" sz="1400" b="0" i="0" dirty="0">
                <a:effectLst/>
                <a:latin typeface="Nunito Sans"/>
              </a:rPr>
              <a:t>7a) </a:t>
            </a:r>
            <a:r>
              <a:rPr lang="zh-TW" altLang="en-US" sz="1400" b="0" i="0" dirty="0">
                <a:effectLst/>
                <a:latin typeface="Nunito Sans"/>
              </a:rPr>
              <a:t>設計環保產品</a:t>
            </a:r>
            <a:r>
              <a:rPr lang="en-US" altLang="zh-TW" sz="1400" b="0" i="0" dirty="0">
                <a:effectLst/>
                <a:latin typeface="Nunito Sans"/>
              </a:rPr>
              <a:t>/</a:t>
            </a:r>
            <a:r>
              <a:rPr lang="zh-TW" altLang="en-US" sz="1400" b="0" i="0" dirty="0">
                <a:effectLst/>
                <a:latin typeface="Nunito Sans"/>
              </a:rPr>
              <a:t>服務</a:t>
            </a:r>
            <a:r>
              <a:rPr lang="en-US" altLang="zh-TW" sz="1400" dirty="0">
                <a:latin typeface="Nunito Sans"/>
              </a:rPr>
              <a:t>;  </a:t>
            </a:r>
            <a:r>
              <a:rPr lang="en-US" altLang="zh-TW" sz="1400" b="0" i="0" dirty="0">
                <a:effectLst/>
                <a:latin typeface="Nunito Sans"/>
              </a:rPr>
              <a:t>7b) </a:t>
            </a:r>
            <a:r>
              <a:rPr lang="zh-TW" altLang="en-US" sz="1400" b="0" i="0" dirty="0">
                <a:effectLst/>
                <a:latin typeface="Nunito Sans"/>
              </a:rPr>
              <a:t>清潔生產工序</a:t>
            </a:r>
            <a:r>
              <a:rPr lang="en-US" altLang="zh-TW" sz="1400" b="0" i="0" dirty="0">
                <a:effectLst/>
                <a:latin typeface="Nunito Sans"/>
              </a:rPr>
              <a:t>; 7c) </a:t>
            </a:r>
            <a:r>
              <a:rPr lang="zh-TW" altLang="en-US" sz="1400" b="0" i="0" dirty="0">
                <a:effectLst/>
                <a:latin typeface="Nunito Sans"/>
              </a:rPr>
              <a:t>環保採購政策</a:t>
            </a:r>
            <a:r>
              <a:rPr lang="en-US" altLang="zh-TW" sz="1400" b="0" i="0" dirty="0">
                <a:effectLst/>
                <a:latin typeface="Nunito Sans"/>
              </a:rPr>
              <a:t>; 7d) </a:t>
            </a:r>
            <a:r>
              <a:rPr lang="zh-TW" altLang="en-US" sz="1400" b="0" i="0" dirty="0">
                <a:effectLst/>
                <a:latin typeface="Nunito Sans"/>
              </a:rPr>
              <a:t>報告</a:t>
            </a:r>
            <a:r>
              <a:rPr lang="en-US" altLang="zh-TW" sz="1400" b="0" i="0" dirty="0">
                <a:effectLst/>
                <a:latin typeface="Nunito Sans"/>
              </a:rPr>
              <a:t>; 7e) </a:t>
            </a:r>
            <a:r>
              <a:rPr lang="zh-TW" altLang="en-US" sz="1400" b="0" i="0" dirty="0">
                <a:effectLst/>
                <a:latin typeface="Nunito Sans"/>
              </a:rPr>
              <a:t>領導層參與度</a:t>
            </a:r>
          </a:p>
          <a:p>
            <a:pPr marL="576000" algn="l">
              <a:buFont typeface="+mj-lt"/>
              <a:buAutoNum type="arabicPeriod"/>
            </a:pPr>
            <a:r>
              <a:rPr lang="zh-TW" altLang="en-US" sz="1400" b="0" i="0" dirty="0">
                <a:effectLst/>
                <a:latin typeface="Nunito Sans"/>
              </a:rPr>
              <a:t>環保創意</a:t>
            </a:r>
          </a:p>
          <a:p>
            <a:pPr marL="576000" algn="l">
              <a:buFont typeface="+mj-lt"/>
              <a:buAutoNum type="arabicPeriod"/>
            </a:pPr>
            <a:r>
              <a:rPr lang="zh-TW" altLang="en-US" sz="1400" i="0" dirty="0">
                <a:effectLst/>
                <a:latin typeface="Nunito Sans"/>
              </a:rPr>
              <a:t>綠色科技 </a:t>
            </a:r>
            <a:endParaRPr lang="en-US" altLang="zh-TW" sz="1400" dirty="0">
              <a:latin typeface="Nunito Sans"/>
            </a:endParaRPr>
          </a:p>
          <a:p>
            <a:pPr marL="0" indent="0" algn="l">
              <a:buNone/>
            </a:pPr>
            <a:endParaRPr lang="en-US" altLang="zh-TW" sz="1800" kern="100" dirty="0">
              <a:cs typeface="Times New Roman" panose="02020603050405020304" pitchFamily="18" charset="0"/>
            </a:endParaRPr>
          </a:p>
          <a:p>
            <a:r>
              <a:rPr lang="zh-TW" altLang="zh-HK" sz="1800" kern="100" dirty="0">
                <a:effectLst/>
                <a:cs typeface="Times New Roman" panose="02020603050405020304" pitchFamily="18" charset="0"/>
              </a:rPr>
              <a:t>相關效益請以數據支持</a:t>
            </a:r>
          </a:p>
        </p:txBody>
      </p:sp>
    </p:spTree>
    <p:extLst>
      <p:ext uri="{BB962C8B-B14F-4D97-AF65-F5344CB8AC3E}">
        <p14:creationId xmlns:p14="http://schemas.microsoft.com/office/powerpoint/2010/main" val="3538907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5C72F5-2B5D-4411-8C73-AAD655604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sz="4400" kern="100" dirty="0">
                <a:effectLst/>
                <a:cs typeface="Times New Roman" panose="02020603050405020304" pitchFamily="18" charset="0"/>
              </a:rPr>
              <a:t>4 </a:t>
            </a:r>
            <a:r>
              <a:rPr lang="zh-TW" altLang="zh-HK" sz="4400" kern="100" dirty="0">
                <a:effectLst/>
                <a:cs typeface="Times New Roman" panose="02020603050405020304" pitchFamily="18" charset="0"/>
              </a:rPr>
              <a:t>項目</a:t>
            </a:r>
            <a:r>
              <a:rPr lang="en-US" altLang="zh-TW" sz="4400" kern="100" dirty="0">
                <a:effectLst/>
                <a:cs typeface="Times New Roman" panose="02020603050405020304" pitchFamily="18" charset="0"/>
              </a:rPr>
              <a:t>/</a:t>
            </a:r>
            <a:r>
              <a:rPr lang="zh-TW" altLang="zh-HK" sz="4400" kern="100" dirty="0">
                <a:effectLst/>
                <a:cs typeface="Times New Roman" panose="02020603050405020304" pitchFamily="18" charset="0"/>
              </a:rPr>
              <a:t>技術</a:t>
            </a:r>
            <a:r>
              <a:rPr lang="en-US" altLang="zh-TW" kern="100" dirty="0">
                <a:cs typeface="Times New Roman" panose="02020603050405020304" pitchFamily="18" charset="0"/>
              </a:rPr>
              <a:t> </a:t>
            </a:r>
            <a:r>
              <a:rPr lang="zh-TW" altLang="zh-HK" sz="4400" kern="100" dirty="0">
                <a:effectLst/>
                <a:cs typeface="Times New Roman" panose="02020603050405020304" pitchFamily="18" charset="0"/>
              </a:rPr>
              <a:t>起源</a:t>
            </a: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922121F3-3F34-496E-AA99-9B46C1BF4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HK" sz="1800" kern="100" dirty="0">
                <a:effectLst/>
                <a:cs typeface="Times New Roman" panose="02020603050405020304" pitchFamily="18" charset="0"/>
              </a:rPr>
              <a:t>是否自家技術</a:t>
            </a:r>
            <a:r>
              <a:rPr lang="en-US" altLang="zh-TW" sz="1800" kern="100" dirty="0">
                <a:effectLst/>
                <a:cs typeface="Times New Roman" panose="02020603050405020304" pitchFamily="18" charset="0"/>
              </a:rPr>
              <a:t>?</a:t>
            </a:r>
            <a:r>
              <a:rPr lang="zh-TW" altLang="zh-HK" sz="1800" kern="100" dirty="0">
                <a:effectLst/>
                <a:cs typeface="Times New Roman" panose="02020603050405020304" pitchFamily="18" charset="0"/>
              </a:rPr>
              <a:t> 是否政府或本地法例要求</a:t>
            </a:r>
            <a:r>
              <a:rPr lang="en-US" altLang="zh-TW" sz="1800" kern="100" dirty="0">
                <a:effectLst/>
                <a:cs typeface="Times New Roman" panose="02020603050405020304" pitchFamily="18" charset="0"/>
              </a:rPr>
              <a:t>?</a:t>
            </a:r>
            <a:r>
              <a:rPr lang="zh-TW" altLang="zh-HK" sz="1800" kern="100" dirty="0">
                <a:effectLst/>
                <a:cs typeface="Times New Roman" panose="02020603050405020304" pitchFamily="18" charset="0"/>
              </a:rPr>
              <a:t> </a:t>
            </a:r>
            <a:r>
              <a:rPr lang="en-US" altLang="zh-TW" sz="1800" kern="100" dirty="0">
                <a:effectLst/>
                <a:cs typeface="Times New Roman" panose="02020603050405020304" pitchFamily="18" charset="0"/>
              </a:rPr>
              <a:t>(</a:t>
            </a:r>
            <a:r>
              <a:rPr lang="zh-TW" altLang="zh-HK" sz="1800" kern="100" dirty="0">
                <a:effectLst/>
                <a:cs typeface="Times New Roman" panose="02020603050405020304" pitchFamily="18" charset="0"/>
              </a:rPr>
              <a:t>並提供相關資料</a:t>
            </a:r>
            <a:r>
              <a:rPr lang="en-US" altLang="zh-TW" sz="1800" kern="100" dirty="0">
                <a:effectLst/>
                <a:cs typeface="Times New Roman" panose="02020603050405020304" pitchFamily="18" charset="0"/>
              </a:rPr>
              <a:t>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578055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5C72F5-2B5D-4411-8C73-AAD655604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400" kern="100" dirty="0">
                <a:effectLst/>
                <a:cs typeface="Times New Roman" panose="02020603050405020304" pitchFamily="18" charset="0"/>
              </a:rPr>
              <a:t>5 </a:t>
            </a:r>
            <a:r>
              <a:rPr lang="zh-TW" altLang="zh-HK" sz="4400" kern="100" dirty="0">
                <a:effectLst/>
                <a:cs typeface="Times New Roman" panose="02020603050405020304" pitchFamily="18" charset="0"/>
              </a:rPr>
              <a:t>較同業優勝之處</a:t>
            </a: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922121F3-3F34-496E-AA99-9B46C1BF4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zh-HK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904844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</TotalTime>
  <Words>137</Words>
  <Application>Microsoft Office PowerPoint</Application>
  <PresentationFormat>A4 紙張 (210x297 公釐)</PresentationFormat>
  <Paragraphs>22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微軟正黑體</vt:lpstr>
      <vt:lpstr>Arial</vt:lpstr>
      <vt:lpstr>Calibri</vt:lpstr>
      <vt:lpstr>Nunito Sans</vt:lpstr>
      <vt:lpstr>Office 佈景主題</vt:lpstr>
      <vt:lpstr>PowerPoint 簡報</vt:lpstr>
      <vt:lpstr> 1 環保願景</vt:lpstr>
      <vt:lpstr>2 推行環保的地區</vt:lpstr>
      <vt:lpstr>3 環保項目</vt:lpstr>
      <vt:lpstr>4 項目/技術 起源</vt:lpstr>
      <vt:lpstr>5 較同業優勝之處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Justina Lam</dc:creator>
  <cp:lastModifiedBy>Aileen Hon</cp:lastModifiedBy>
  <cp:revision>208</cp:revision>
  <cp:lastPrinted>2020-03-10T02:46:17Z</cp:lastPrinted>
  <dcterms:created xsi:type="dcterms:W3CDTF">2019-02-26T06:58:16Z</dcterms:created>
  <dcterms:modified xsi:type="dcterms:W3CDTF">2022-08-29T04:45:03Z</dcterms:modified>
</cp:coreProperties>
</file>